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43"/>
  </p:notesMasterIdLst>
  <p:sldIdLst>
    <p:sldId id="592" r:id="rId2"/>
    <p:sldId id="773" r:id="rId3"/>
    <p:sldId id="741" r:id="rId4"/>
    <p:sldId id="774" r:id="rId5"/>
    <p:sldId id="775" r:id="rId6"/>
    <p:sldId id="777" r:id="rId7"/>
    <p:sldId id="783" r:id="rId8"/>
    <p:sldId id="782" r:id="rId9"/>
    <p:sldId id="786" r:id="rId10"/>
    <p:sldId id="787" r:id="rId11"/>
    <p:sldId id="792" r:id="rId12"/>
    <p:sldId id="789" r:id="rId13"/>
    <p:sldId id="790" r:id="rId14"/>
    <p:sldId id="793" r:id="rId15"/>
    <p:sldId id="791" r:id="rId16"/>
    <p:sldId id="796" r:id="rId17"/>
    <p:sldId id="794" r:id="rId18"/>
    <p:sldId id="784" r:id="rId19"/>
    <p:sldId id="797" r:id="rId20"/>
    <p:sldId id="798" r:id="rId21"/>
    <p:sldId id="799" r:id="rId22"/>
    <p:sldId id="800" r:id="rId23"/>
    <p:sldId id="778" r:id="rId24"/>
    <p:sldId id="779" r:id="rId25"/>
    <p:sldId id="802" r:id="rId26"/>
    <p:sldId id="801" r:id="rId27"/>
    <p:sldId id="803" r:id="rId28"/>
    <p:sldId id="780" r:id="rId29"/>
    <p:sldId id="781" r:id="rId30"/>
    <p:sldId id="729" r:id="rId31"/>
    <p:sldId id="806" r:id="rId32"/>
    <p:sldId id="804" r:id="rId33"/>
    <p:sldId id="805" r:id="rId34"/>
    <p:sldId id="810" r:id="rId35"/>
    <p:sldId id="807" r:id="rId36"/>
    <p:sldId id="808" r:id="rId37"/>
    <p:sldId id="812" r:id="rId38"/>
    <p:sldId id="746" r:id="rId39"/>
    <p:sldId id="811" r:id="rId40"/>
    <p:sldId id="813" r:id="rId41"/>
    <p:sldId id="73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197D7FF7-D890-4157-8CA4-FB6CE8128ACA}">
          <p14:sldIdLst>
            <p14:sldId id="592"/>
          </p14:sldIdLst>
        </p14:section>
        <p14:section name="Overview" id="{9AF0C71B-63BD-4B67-BADF-613983D0282B}">
          <p14:sldIdLst>
            <p14:sldId id="773"/>
          </p14:sldIdLst>
        </p14:section>
        <p14:section name="Summary Section" id="{D0A55A79-3549-448E-B19D-E6DDE2C03B5F}">
          <p14:sldIdLst/>
        </p14:section>
        <p14:section name="QMS" id="{3506D006-D9FC-4389-A238-08097BC7968F}">
          <p14:sldIdLst>
            <p14:sldId id="741"/>
            <p14:sldId id="774"/>
            <p14:sldId id="775"/>
            <p14:sldId id="777"/>
            <p14:sldId id="783"/>
            <p14:sldId id="782"/>
            <p14:sldId id="786"/>
            <p14:sldId id="787"/>
            <p14:sldId id="792"/>
            <p14:sldId id="789"/>
            <p14:sldId id="790"/>
            <p14:sldId id="793"/>
            <p14:sldId id="791"/>
            <p14:sldId id="796"/>
          </p14:sldIdLst>
        </p14:section>
        <p14:section name="Untitled Section" id="{2D15C00D-A676-439F-B983-428130DCEEE6}">
          <p14:sldIdLst>
            <p14:sldId id="794"/>
            <p14:sldId id="784"/>
            <p14:sldId id="797"/>
            <p14:sldId id="798"/>
            <p14:sldId id="799"/>
            <p14:sldId id="800"/>
            <p14:sldId id="778"/>
            <p14:sldId id="779"/>
            <p14:sldId id="802"/>
            <p14:sldId id="801"/>
            <p14:sldId id="803"/>
            <p14:sldId id="780"/>
            <p14:sldId id="781"/>
          </p14:sldIdLst>
        </p14:section>
        <p14:section name="Causality" id="{F4D72625-0A5D-494D-91FD-A7F4DCB6CC0C}">
          <p14:sldIdLst>
            <p14:sldId id="729"/>
            <p14:sldId id="806"/>
            <p14:sldId id="804"/>
            <p14:sldId id="805"/>
            <p14:sldId id="810"/>
            <p14:sldId id="807"/>
            <p14:sldId id="808"/>
            <p14:sldId id="812"/>
            <p14:sldId id="746"/>
            <p14:sldId id="811"/>
            <p14:sldId id="813"/>
            <p14:sldId id="730"/>
          </p14:sldIdLst>
        </p14:section>
        <p14:section name="Epilogue" id="{DF078FE6-0100-4CDA-87B5-D88617A5A7BE}">
          <p14:sldIdLst/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39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EFE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77" autoAdjust="0"/>
    <p:restoredTop sz="90761" autoAdjust="0"/>
  </p:normalViewPr>
  <p:slideViewPr>
    <p:cSldViewPr snapToGrid="0">
      <p:cViewPr varScale="1">
        <p:scale>
          <a:sx n="112" d="100"/>
          <a:sy n="112" d="100"/>
        </p:scale>
        <p:origin x="51" y="249"/>
      </p:cViewPr>
      <p:guideLst>
        <p:guide pos="3840"/>
        <p:guide pos="3940"/>
        <p:guide orient="horz" pos="216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22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B1442-22C4-487A-89DE-5033D6E3C205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B9E0F-857D-47A1-8047-EC66CBE9B2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495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redblog.stlouisfed.org/2021/01/whats-behind-the-recent-surge-in-the-m1-money-supply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download slides: https://ufile.io/mnkta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7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zoom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88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zoom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9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u="none" strike="noStrike" dirty="0">
                <a:solidFill>
                  <a:srgbClr val="39619A"/>
                </a:solidFill>
                <a:effectLst/>
                <a:latin typeface="Lucida Sans" panose="020B0602030504020204" pitchFamily="34" charset="0"/>
                <a:hlinkClick r:id="rId3" tooltip="Permalink to What’s behind the recent surge in the M1 money supply?"/>
              </a:rPr>
              <a:t>What’s behind the recent surge in the M1 money supply?</a:t>
            </a:r>
            <a:endParaRPr lang="en-US" b="1" i="0" dirty="0">
              <a:solidFill>
                <a:srgbClr val="666666"/>
              </a:solidFill>
              <a:effectLst/>
              <a:latin typeface="Lucida Sans" panose="020B06020305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https://fredblog.stlouisfed.org/2021/01/whats-behind-the-recent-surge-in-the-m1-money-supply/</a:t>
            </a:r>
          </a:p>
          <a:p>
            <a:endParaRPr lang="en-US" dirty="0"/>
          </a:p>
          <a:p>
            <a:pPr algn="l"/>
            <a:r>
              <a:rPr lang="en-US" b="1" i="0" dirty="0">
                <a:solidFill>
                  <a:srgbClr val="FFFFFF"/>
                </a:solidFill>
                <a:effectLst/>
                <a:latin typeface="hero-new"/>
              </a:rPr>
              <a:t>What's Behind the Surge in M1 Money Supply?</a:t>
            </a:r>
          </a:p>
          <a:p>
            <a:br>
              <a:rPr lang="en-US" dirty="0"/>
            </a:br>
            <a:r>
              <a:rPr lang="en-US" dirty="0"/>
              <a:t>https://mishtalk.com/economics/whats-behind-the-surge-in-m1-money-supply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946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74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https://twitter.com/goldtelegraph_/status/986715688717901824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74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71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78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54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260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00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4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2921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6169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501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47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8311B-38D3-46A7-AE12-005AFC8DF58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4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https://www.publish0x.com/cryptosorted/the-origin-history-and-evolution-of-money-the-transition-to-xyjkkg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37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https://www.powercoin.it/en/cit-coin-invest-ag/5439-inca-sun-god-1-oz-silver-coin-5-palau-2021.html?gclid=EAIaIQobChMIkYexucK28AIVjhBgCh1UIAH-EAQYAyABEgIz1_D_BwE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14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52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https://forum.vite.net/topic/2677/3-fiat-currencies-that-were-more-volatile-than-bitcoin-in-2019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0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https://www.gold-eagle.com/article/will-gold-replace-us-dollar-2020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CB9E0F-857D-47A1-8047-EC66CBE9B2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686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96AD-6E00-4822-A7A3-58636331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88300-2DEF-4A5B-9501-E3A47ABAF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5D6C9-1160-48AE-A9DE-49A40F80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C527C-DC7E-4258-A8CE-A2730CF2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F8557-C8A6-4D7F-AF45-53B97ECD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80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CA0F-73ED-4EF4-814C-6669D68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67D9C-A122-4D5C-8B4A-D8665734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E9DC-5281-4BE7-BA0E-340B885A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014B-3470-4D39-9B33-72BA03DA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37574-17DE-498E-884D-8DB376F5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03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58AB3-067D-4102-A108-F0DAB25CA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B4DBD-E39C-478F-A3DA-8D07FE406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2395-CF79-4ED4-86C3-C330CA97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B0D0-3027-4026-B5F0-8DFEF8CC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E6CE3-BE41-41B4-AB2C-A0AD2781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198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C327-6D42-4DA9-B2BA-96FC1450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FE9D-3CBE-44D0-8D9D-E6FA8910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C441D-417F-4154-8DCB-1DC714C2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30288-41F5-429C-9B90-18A65948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3522-71BA-4653-9011-E1F431C5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278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9044-5A16-4D01-A8D8-45ACA9E3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3527-04E8-441D-B785-139348DB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94F2F-7D2A-4061-8727-1F428432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CEA23-1AE4-48CE-AD90-E377A5C5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0533-C654-45FC-A642-22486165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4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9E74-6481-4D75-A2FF-F43D4318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063D-5FF8-4669-9205-C5F356927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24B1E-AC22-4E7D-B4D5-DE7771D6E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E4CE5-E9A0-42BF-B001-7EA98A93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3043-1147-4CF7-86BD-4ADCEB57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402A-EEDD-492F-BD94-9DA3DDC5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900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6D0D-449D-42CB-9276-394210F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C14F2-FC36-412F-99D5-9F3BE172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B7E69-0B63-4E94-AE1C-CF1E26E1F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CA878-5523-4573-881D-00DDF84E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88064-26B7-43E8-9D15-76A4CFF8A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8A774-5598-4F25-B8B8-4D4D3A4A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71A20-5DE2-49E2-B055-4DABD5CE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9E0EA-70C5-4337-A19E-59DD0F7E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5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2421-D2E5-4217-9225-5117B1E9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FEF0D-1956-47DD-B4D3-B9988321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9D46F-AF17-4377-AD7D-8A3BD2F4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B5A5B-B6DB-4A0E-A8E2-4F5F1538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8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65C6D-505A-403B-926C-14792696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B1C46-E115-401F-B63D-35D25FFC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FDD-A850-4214-BB55-C1D90695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90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8829-20D8-4E31-9A4A-D4F87284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94AE-57BB-45A6-BEEC-D35CAF79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FDC54-72EA-48EB-B81D-F8E9BF02C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5C73E-2046-4D7A-8402-BD71C6A5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08AD-A948-4F9B-B436-35924420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42CF8-035F-4E87-977E-2CA2BC84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71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EC8C-32CC-4DE5-B0DF-AE8C8D08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03710-6850-4913-B7AB-73FAF4F45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77115-54AB-4C21-A764-5F91D21D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AC161-DF9F-445F-B0B4-C46E7A1C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384BE-4A9E-404D-83A3-6F11106F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05BF1-A5D2-4E6E-B5A6-8A98AED4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23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4A2BA-FA0B-40EE-96B8-51DE95D6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BB44-1713-492F-9EBB-6C6520503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85E0-3BE8-449F-B82A-8EB47E0B6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244BD-3C67-4F5B-89DC-42DD01376AB8}" type="datetimeFigureOut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D141-422B-4C25-B228-BDD9AA51E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8FD4-C297-4E18-BBCB-3E518E838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310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19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A7E331-4817-4C36-94F1-E24F30422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5" t="8629" r="16961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Rectangle 19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A93FF-A894-427D-91D1-9C6A635E7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/>
              <a:t>Intro To Bitcoin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F1F15-4214-44B3-BCFE-D53E254E5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Bali Bitcoin Meetup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Marvin F. L. Hansen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45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3314" name="Picture 2" descr="Will Gold Replace US Dollar In 2020? | Gold Eagle">
            <a:extLst>
              <a:ext uri="{FF2B5EF4-FFF2-40B4-BE49-F238E27FC236}">
                <a16:creationId xmlns:a16="http://schemas.microsoft.com/office/drawing/2014/main" id="{CB6A86CE-F7CC-4CF1-BE85-52D3B00A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7" b="1430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90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2" descr="The Big 'Why' in Marketing (and its importance)">
            <a:extLst>
              <a:ext uri="{FF2B5EF4-FFF2-40B4-BE49-F238E27FC236}">
                <a16:creationId xmlns:a16="http://schemas.microsoft.com/office/drawing/2014/main" id="{95DD5208-2F0B-4A50-816C-0C77BE6A8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3" b="825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641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The European Union project stands at a fork in the road">
            <a:extLst>
              <a:ext uri="{FF2B5EF4-FFF2-40B4-BE49-F238E27FC236}">
                <a16:creationId xmlns:a16="http://schemas.microsoft.com/office/drawing/2014/main" id="{C00C02B6-5DA4-4332-9254-BC855895FB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0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3FC8A4-026C-4E77-8D5D-1D6110341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6058" y="3196167"/>
            <a:ext cx="5452529" cy="2398183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More Money, Less Value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5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3C643-B61E-468E-96F8-2B59D7F7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How Much More Money….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86" name="Picture 2" descr="Fed's Balance Sheet 2020-09-24">
            <a:extLst>
              <a:ext uri="{FF2B5EF4-FFF2-40B4-BE49-F238E27FC236}">
                <a16:creationId xmlns:a16="http://schemas.microsoft.com/office/drawing/2014/main" id="{10B068C5-1648-4293-8C8E-986AEE97C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2876" y="2426818"/>
            <a:ext cx="4773298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0C6D80EE-9D09-43BF-B5CA-EF22CBAA58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73" y="3375372"/>
            <a:ext cx="5697605" cy="219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090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3C643-B61E-468E-96F8-2B59D7F7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…. 6 Trillion More $ in 2020!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19C8B47-14D4-4FFF-BD4D-1B1604FC1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5" y="2509911"/>
            <a:ext cx="1038347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5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A8753E-0BA7-4377-AF50-809742E30365}"/>
              </a:ext>
            </a:extLst>
          </p:cNvPr>
          <p:cNvSpPr txBox="1"/>
          <p:nvPr/>
        </p:nvSpPr>
        <p:spPr>
          <a:xfrm>
            <a:off x="1115717" y="2396452"/>
            <a:ext cx="5107283" cy="2537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1" dirty="0">
                <a:solidFill>
                  <a:schemeClr val="bg1"/>
                </a:solidFill>
                <a:effectLst/>
              </a:rPr>
              <a:t>“ In any case, it seems that the modification of Regulation D in late April [2020] has effectively rendered savings accounts almost indistinguishable from checking accounts…”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Federal Reserve Bank of St. Louis</a:t>
            </a:r>
          </a:p>
        </p:txBody>
      </p:sp>
      <p:pic>
        <p:nvPicPr>
          <p:cNvPr id="17412" name="Picture 4" descr="Federal Reserve Bank of St. Louis | Economic Data, Monetary Rates, Economic  Education">
            <a:extLst>
              <a:ext uri="{FF2B5EF4-FFF2-40B4-BE49-F238E27FC236}">
                <a16:creationId xmlns:a16="http://schemas.microsoft.com/office/drawing/2014/main" id="{AADFDFD4-354E-48E6-BD52-DAB412C87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7" r="3" b="3"/>
          <a:stretch/>
        </p:blipFill>
        <p:spPr bwMode="auto">
          <a:xfrm>
            <a:off x="6735467" y="977900"/>
            <a:ext cx="5037433" cy="4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C61F2F60-14E3-4196-B7CE-175E46F04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2461" y="1159669"/>
            <a:ext cx="10987078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76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CEB9D8-5236-4444-BBC6-9B29A525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Summary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65C408-86DC-44D4-A06F-D8BF615B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862288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More money printed than ever in the history of mankind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Money loses more and more value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No saving possible because interest rates are about zero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The Fed, essentially, destroys the value of your hard-earned cash!</a:t>
            </a:r>
          </a:p>
          <a:p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3556" name="Picture 4" descr="In Summary Podcast – Podcast – Podtail">
            <a:extLst>
              <a:ext uri="{FF2B5EF4-FFF2-40B4-BE49-F238E27FC236}">
                <a16:creationId xmlns:a16="http://schemas.microsoft.com/office/drawing/2014/main" id="{E95839E3-D8BC-423F-B6EB-1D116F6F0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r="-3" b="2622"/>
          <a:stretch/>
        </p:blipFill>
        <p:spPr bwMode="auto"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4131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old Telegraph ⚡ auf Twitter: &quot;Quote Of The Day - Satoshi Nakamoto 🔥🔥  &quot;The root problem with conventional currency is all the trust that's  required to make it work. The central bank">
            <a:extLst>
              <a:ext uri="{FF2B5EF4-FFF2-40B4-BE49-F238E27FC236}">
                <a16:creationId xmlns:a16="http://schemas.microsoft.com/office/drawing/2014/main" id="{891F5393-5FC4-4B97-98C8-90BE68A87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6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0484" name="Group 7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785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1E015E0-7785-4669-AFC3-28BD7FDB38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7" t="8629" r="26670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683E9E-A711-4C82-B724-1D2C001E9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Crypto Currencies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383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Bitcoin Cash Vs Bitcoin Gold Vs Bitcoin Litecoin Should Be Theoretical  Value Compared To Bitcoin">
            <a:extLst>
              <a:ext uri="{FF2B5EF4-FFF2-40B4-BE49-F238E27FC236}">
                <a16:creationId xmlns:a16="http://schemas.microsoft.com/office/drawing/2014/main" id="{22F1EB45-BAB4-4D77-B7E6-9A549DDD85E9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 b="27979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973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Overview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Money: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to Money system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to Fiat &amp; Commodity Currencies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Crypto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to Crypto Currencies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to Bitcoin &amp; ETH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NFT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to Art Market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to NFT (Non-Fungible Tokens)</a:t>
            </a: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he Top 10 Risks Of Bitcoin Investing (And How To Avoid Them)">
            <a:extLst>
              <a:ext uri="{FF2B5EF4-FFF2-40B4-BE49-F238E27FC236}">
                <a16:creationId xmlns:a16="http://schemas.microsoft.com/office/drawing/2014/main" id="{31F3EDE3-F49D-4282-8E94-DD1DF5DC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16686" b="-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8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626" name="Picture 2" descr="What is Cryptocurrency: [Everything You Need To Know!]">
            <a:extLst>
              <a:ext uri="{FF2B5EF4-FFF2-40B4-BE49-F238E27FC236}">
                <a16:creationId xmlns:a16="http://schemas.microsoft.com/office/drawing/2014/main" id="{88E79410-2849-4EC5-8F7F-2C82ECD53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36958" y="457200"/>
            <a:ext cx="7118083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356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Was bitcoin the first cryptocurrency - How long do ethereum transfers take">
            <a:extLst>
              <a:ext uri="{FF2B5EF4-FFF2-40B4-BE49-F238E27FC236}">
                <a16:creationId xmlns:a16="http://schemas.microsoft.com/office/drawing/2014/main" id="{6971CCD7-7681-495B-86CB-DEEDA64DC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2562" y="457200"/>
            <a:ext cx="9286875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152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6" name="Picture 4" descr="Bitcoin Fundamentals: Step by step explanation of a peer-to-peer Bitcoin  transaction | by Gayan Samarakoon | Blockchain Fundamentals, Business  Strategy and Implementations | Medium">
            <a:extLst>
              <a:ext uri="{FF2B5EF4-FFF2-40B4-BE49-F238E27FC236}">
                <a16:creationId xmlns:a16="http://schemas.microsoft.com/office/drawing/2014/main" id="{A4532B79-366A-4449-8769-DB72EE558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0681" y="457200"/>
            <a:ext cx="8430638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806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Kembali Melesat, Harga Bitcoin Hari Ini Tembus Rp 875 Juta">
            <a:extLst>
              <a:ext uri="{FF2B5EF4-FFF2-40B4-BE49-F238E27FC236}">
                <a16:creationId xmlns:a16="http://schemas.microsoft.com/office/drawing/2014/main" id="{157E6908-5643-4612-B09F-69A44ED78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74" b="2657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0BA5B8-EC8C-4F4C-B86A-F7A852CA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Bitcoin: Commodity or Fiat Money?</a:t>
            </a:r>
          </a:p>
        </p:txBody>
      </p:sp>
    </p:spTree>
    <p:extLst>
      <p:ext uri="{BB962C8B-B14F-4D97-AF65-F5344CB8AC3E}">
        <p14:creationId xmlns:p14="http://schemas.microsoft.com/office/powerpoint/2010/main" val="4221548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Kembali Melesat, Harga Bitcoin Hari Ini Tembus Rp 875 Juta">
            <a:extLst>
              <a:ext uri="{FF2B5EF4-FFF2-40B4-BE49-F238E27FC236}">
                <a16:creationId xmlns:a16="http://schemas.microsoft.com/office/drawing/2014/main" id="{157E6908-5643-4612-B09F-69A44ED78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8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0BA5B8-EC8C-4F4C-B86A-F7A852CA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/>
              <a:t>Bitcoin:</a:t>
            </a:r>
          </a:p>
        </p:txBody>
      </p:sp>
      <p:sp>
        <p:nvSpPr>
          <p:cNvPr id="5126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2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A56B5-C19D-41CB-91FF-A53A10803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864356" cy="37081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Made of crypto hashes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Rare: Only 20 million in total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Very hard to mine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/>
              <a:t>People agree to pay a lot for 1 BTC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u="sng" dirty="0"/>
              <a:t>Commodity Money! </a:t>
            </a:r>
          </a:p>
        </p:txBody>
      </p:sp>
    </p:spTree>
    <p:extLst>
      <p:ext uri="{BB962C8B-B14F-4D97-AF65-F5344CB8AC3E}">
        <p14:creationId xmlns:p14="http://schemas.microsoft.com/office/powerpoint/2010/main" val="2126068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Rectangle 70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 descr="Bitcoin Halving Countdown - CoinGecko">
            <a:extLst>
              <a:ext uri="{FF2B5EF4-FFF2-40B4-BE49-F238E27FC236}">
                <a16:creationId xmlns:a16="http://schemas.microsoft.com/office/drawing/2014/main" id="{653EB15B-29D2-4953-BEFB-F0A2687C5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" b="51"/>
          <a:stretch/>
        </p:blipFill>
        <p:spPr bwMode="auto">
          <a:xfrm>
            <a:off x="684575" y="685800"/>
            <a:ext cx="108216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271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1CAA7-CB44-4943-A6B6-FC5D1967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783" b="38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9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70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2" name="Picture 2" descr="Bitcoin Rally (2017 vs. Today). Pantera Blockchain Letter, January 2021 |  by Pantera Capital | Medium">
            <a:extLst>
              <a:ext uri="{FF2B5EF4-FFF2-40B4-BE49-F238E27FC236}">
                <a16:creationId xmlns:a16="http://schemas.microsoft.com/office/drawing/2014/main" id="{ACEADFDE-0BFE-404E-9796-AADB15DE1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5"/>
          <a:stretch/>
        </p:blipFill>
        <p:spPr bwMode="auto">
          <a:xfrm>
            <a:off x="684575" y="685800"/>
            <a:ext cx="108216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903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Ethereum Price Prediction: Here's Why This is A Pivotal Week for ETH">
            <a:extLst>
              <a:ext uri="{FF2B5EF4-FFF2-40B4-BE49-F238E27FC236}">
                <a16:creationId xmlns:a16="http://schemas.microsoft.com/office/drawing/2014/main" id="{7D3462F2-EA2D-49E6-8388-A48DF40D7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66" b="5965"/>
          <a:stretch/>
        </p:blipFill>
        <p:spPr bwMode="auto">
          <a:xfrm>
            <a:off x="20" y="1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1C1D9-CCDE-4F1D-A6BE-102B9BA39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ETH Commodity or Fiat Money?</a:t>
            </a:r>
          </a:p>
        </p:txBody>
      </p:sp>
      <p:sp>
        <p:nvSpPr>
          <p:cNvPr id="139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776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7E6908-5643-4612-B09F-69A44ED78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r="22965" b="1132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20BA5B8-EC8C-4F4C-B86A-F7A852CAA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ETH: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A56B5-C19D-41CB-91FF-A53A108035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921506" cy="38478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Made of crypto hashes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Plenty: 120 million circulating and m</a:t>
            </a:r>
            <a:r>
              <a:rPr lang="en-US" sz="1500" dirty="0"/>
              <a:t>ore</a:t>
            </a:r>
          </a:p>
          <a:p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Not that hard to mine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/>
              <a:t>People agree to pay a lot  less for 1 ETH than, say, BTC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u="sng" dirty="0"/>
              <a:t>Fiat Money! </a:t>
            </a:r>
          </a:p>
        </p:txBody>
      </p:sp>
    </p:spTree>
    <p:extLst>
      <p:ext uri="{BB962C8B-B14F-4D97-AF65-F5344CB8AC3E}">
        <p14:creationId xmlns:p14="http://schemas.microsoft.com/office/powerpoint/2010/main" val="951561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1191" y="0"/>
            <a:ext cx="6100799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2AADB1-8ED7-4187-A57C-288FE1A5D322}"/>
              </a:ext>
            </a:extLst>
          </p:cNvPr>
          <p:cNvSpPr txBox="1">
            <a:spLocks/>
          </p:cNvSpPr>
          <p:nvPr/>
        </p:nvSpPr>
        <p:spPr>
          <a:xfrm>
            <a:off x="1162498" y="655783"/>
            <a:ext cx="4284418" cy="1448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endParaRPr lang="en-US" sz="3700" dirty="0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6212" y="43498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CBA99-B6B7-4092-81AE-3C8AB5FDD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" b="15320"/>
          <a:stretch/>
        </p:blipFill>
        <p:spPr bwMode="auto">
          <a:xfrm>
            <a:off x="1155559" y="2265037"/>
            <a:ext cx="9889790" cy="39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10BB1B-1448-4C6F-9FAF-0B0C3AAE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576887"/>
            <a:ext cx="10911840" cy="6400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dirty="0"/>
              <a:t>Why Crypto matter?</a:t>
            </a:r>
          </a:p>
        </p:txBody>
      </p:sp>
      <p:pic>
        <p:nvPicPr>
          <p:cNvPr id="7170" name="Picture 2" descr="Image result for digital graph network">
            <a:extLst>
              <a:ext uri="{FF2B5EF4-FFF2-40B4-BE49-F238E27FC236}">
                <a16:creationId xmlns:a16="http://schemas.microsoft.com/office/drawing/2014/main" id="{3B8A8719-4D4A-4098-93DA-A94B4D644B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1" r="1" b="22368"/>
          <a:stretch/>
        </p:blipFill>
        <p:spPr bwMode="auto">
          <a:xfrm>
            <a:off x="640080" y="640080"/>
            <a:ext cx="10911840" cy="483679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1021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794" name="Picture 2" descr="What is a smart contract in the Ethereum blockchain? - DigitalTokens.io">
            <a:extLst>
              <a:ext uri="{FF2B5EF4-FFF2-40B4-BE49-F238E27FC236}">
                <a16:creationId xmlns:a16="http://schemas.microsoft.com/office/drawing/2014/main" id="{7041560F-56F1-4DD5-A1B7-C06F342E7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0" r="11341" b="1"/>
          <a:stretch/>
        </p:blipFill>
        <p:spPr bwMode="auto">
          <a:xfrm>
            <a:off x="684575" y="685800"/>
            <a:ext cx="108216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219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746" name="Picture 2" descr="Smart Contracts: The Ultimate Guide for the Beginners">
            <a:extLst>
              <a:ext uri="{FF2B5EF4-FFF2-40B4-BE49-F238E27FC236}">
                <a16:creationId xmlns:a16="http://schemas.microsoft.com/office/drawing/2014/main" id="{C031664E-971B-4DB4-B8A5-F3488B40B7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10" b="10"/>
          <a:stretch/>
        </p:blipFill>
        <p:spPr bwMode="auto">
          <a:xfrm>
            <a:off x="643467" y="643467"/>
            <a:ext cx="53720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mart Contracts: The Ultimate Guide for the Beginners">
            <a:extLst>
              <a:ext uri="{FF2B5EF4-FFF2-40B4-BE49-F238E27FC236}">
                <a16:creationId xmlns:a16="http://schemas.microsoft.com/office/drawing/2014/main" id="{2B08CF0D-BE54-4E69-86AD-3E9CAF6F8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1" r="10" b="10"/>
          <a:stretch/>
        </p:blipFill>
        <p:spPr bwMode="auto">
          <a:xfrm>
            <a:off x="6176432" y="643467"/>
            <a:ext cx="537210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084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772" name="Picture 4" descr="VC Firms Pumping Millions Into Booming NFT Space">
            <a:extLst>
              <a:ext uri="{FF2B5EF4-FFF2-40B4-BE49-F238E27FC236}">
                <a16:creationId xmlns:a16="http://schemas.microsoft.com/office/drawing/2014/main" id="{4D466F44-A6E9-4264-A054-5AC6B73AA3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6"/>
          <a:stretch/>
        </p:blipFill>
        <p:spPr bwMode="auto">
          <a:xfrm>
            <a:off x="684575" y="685800"/>
            <a:ext cx="108216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243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5093ECC-8BEB-4546-A80D-0B4887662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890" name="Picture 2" descr="What is an NFT aka Non Fungible Tokens #NFT">
            <a:extLst>
              <a:ext uri="{FF2B5EF4-FFF2-40B4-BE49-F238E27FC236}">
                <a16:creationId xmlns:a16="http://schemas.microsoft.com/office/drawing/2014/main" id="{D0A3B700-B3F9-47CF-839D-34A07EAF8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88" b="9115"/>
          <a:stretch/>
        </p:blipFill>
        <p:spPr bwMode="auto">
          <a:xfrm>
            <a:off x="684575" y="685800"/>
            <a:ext cx="10821625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2537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What Are NFTs and How Can They Be Used in DeFi? – Finematics">
            <a:extLst>
              <a:ext uri="{FF2B5EF4-FFF2-40B4-BE49-F238E27FC236}">
                <a16:creationId xmlns:a16="http://schemas.microsoft.com/office/drawing/2014/main" id="{0F6D741B-27DE-4AEC-9370-1A6DAC9692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712"/>
          <a:stretch/>
        </p:blipFill>
        <p:spPr bwMode="auto">
          <a:xfrm>
            <a:off x="321733" y="321733"/>
            <a:ext cx="11548534" cy="621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34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846" name="Rectangle 7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7" name="Rectangle 7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842" name="Picture 2" descr="Introduction to Non-Fungible Tokens (NFT's) by Gnana Lakshmi - YouTube">
            <a:extLst>
              <a:ext uri="{FF2B5EF4-FFF2-40B4-BE49-F238E27FC236}">
                <a16:creationId xmlns:a16="http://schemas.microsoft.com/office/drawing/2014/main" id="{C7435523-DBFB-4A88-91FF-5C3409C75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06"/>
          <a:stretch/>
        </p:blipFill>
        <p:spPr bwMode="auto">
          <a:xfrm>
            <a:off x="457200" y="457200"/>
            <a:ext cx="112776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482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8" name="Rectangle 72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19" name="Rectangle 74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09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4" name="Picture 2" descr="What are Non-Fungible Tokens (NFTs)? | Genesis Block">
            <a:extLst>
              <a:ext uri="{FF2B5EF4-FFF2-40B4-BE49-F238E27FC236}">
                <a16:creationId xmlns:a16="http://schemas.microsoft.com/office/drawing/2014/main" id="{8FC7F510-9D1E-4D44-8B68-6D97415EB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5307" y="650497"/>
            <a:ext cx="394152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920" name="Rectangle 76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098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916" name="Picture 4" descr="What are Non-Fungible Tokens (NFTs)? | Genesis Block">
            <a:extLst>
              <a:ext uri="{FF2B5EF4-FFF2-40B4-BE49-F238E27FC236}">
                <a16:creationId xmlns:a16="http://schemas.microsoft.com/office/drawing/2014/main" id="{FFABD58B-8262-45A2-9929-2B39FF6B6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1034" y="1787469"/>
            <a:ext cx="5129784" cy="328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78424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Questions">
            <a:extLst>
              <a:ext uri="{FF2B5EF4-FFF2-40B4-BE49-F238E27FC236}">
                <a16:creationId xmlns:a16="http://schemas.microsoft.com/office/drawing/2014/main" id="{59ED97C6-0D1B-4C83-A7D6-4902D83FB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-305" y="-1"/>
            <a:ext cx="64230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10BB1B-1448-4C6F-9FAF-0B0C3AAE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749" y="2822179"/>
            <a:ext cx="5121965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78967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Next Events 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0923-B115-4BF5-8919-9271D31EF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5198231" cy="364771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May/16: NFT Workshop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May/30: Bitcoin HOLD or Buy/Sell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June… Stay Tuned!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F89FA5-F48C-4935-B5AC-D98D4F363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2" r="-3" b="-3"/>
          <a:stretch/>
        </p:blipFill>
        <p:spPr>
          <a:xfrm>
            <a:off x="6525453" y="3423468"/>
            <a:ext cx="5666547" cy="3398024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6DE3E1A-ADDE-43DF-8D4D-D1CF8F7FF2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47"/>
          <a:stretch/>
        </p:blipFill>
        <p:spPr>
          <a:xfrm>
            <a:off x="6522276" y="15218"/>
            <a:ext cx="5669723" cy="3469076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1FE42099-2E51-44F9-A9A3-F0C1B3911C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942" y="20048"/>
            <a:ext cx="1905000" cy="1905000"/>
          </a:xfrm>
          <a:prstGeom prst="rect">
            <a:avLst/>
          </a:prstGeom>
        </p:spPr>
      </p:pic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220EB65E-34C5-4522-8131-29C9C77992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923" y="4953000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2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3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Evolution of Money">
            <a:extLst>
              <a:ext uri="{FF2B5EF4-FFF2-40B4-BE49-F238E27FC236}">
                <a16:creationId xmlns:a16="http://schemas.microsoft.com/office/drawing/2014/main" id="{1B4B5741-E3BD-4D5F-AFCF-EE9B0F658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3" r="-1" b="30061"/>
          <a:stretch/>
        </p:blipFill>
        <p:spPr bwMode="auto">
          <a:xfrm>
            <a:off x="320040" y="320040"/>
            <a:ext cx="11548872" cy="430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85">
            <a:extLst>
              <a:ext uri="{FF2B5EF4-FFF2-40B4-BE49-F238E27FC236}">
                <a16:creationId xmlns:a16="http://schemas.microsoft.com/office/drawing/2014/main" id="{A27B6159-7734-4564-9E0F-C4BC43C36E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C89391-CC3B-483B-9114-FD0BF2AD9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009083"/>
            <a:ext cx="2889504" cy="13459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Evolution of Money</a:t>
            </a:r>
          </a:p>
        </p:txBody>
      </p:sp>
      <p:cxnSp>
        <p:nvCxnSpPr>
          <p:cNvPr id="92" name="Straight Connector 87">
            <a:extLst>
              <a:ext uri="{FF2B5EF4-FFF2-40B4-BE49-F238E27FC236}">
                <a16:creationId xmlns:a16="http://schemas.microsoft.com/office/drawing/2014/main" id="{E2FFB46B-05BC-4950-B18A-9593FDAE6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552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Community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Facebook logo 2019 Logo Icon of Flat style - Available in SVG, PNG,  EPS, AI &amp; Icon fonts">
            <a:extLst>
              <a:ext uri="{FF2B5EF4-FFF2-40B4-BE49-F238E27FC236}">
                <a16:creationId xmlns:a16="http://schemas.microsoft.com/office/drawing/2014/main" id="{4727A18D-8600-448E-B476-D48DD758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60" y="2190830"/>
            <a:ext cx="932469" cy="93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D7E373-1409-403A-88CE-2B5EC8CA0E68}"/>
              </a:ext>
            </a:extLst>
          </p:cNvPr>
          <p:cNvSpPr txBox="1"/>
          <p:nvPr/>
        </p:nvSpPr>
        <p:spPr>
          <a:xfrm>
            <a:off x="8709529" y="2433833"/>
            <a:ext cx="256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/ Bali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1E3B4-432C-4847-B2AB-7305E410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68" y="2755959"/>
            <a:ext cx="2559745" cy="2559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0EE8C1-2825-45FD-85F9-2DF280B09CDD}"/>
              </a:ext>
            </a:extLst>
          </p:cNvPr>
          <p:cNvSpPr txBox="1"/>
          <p:nvPr/>
        </p:nvSpPr>
        <p:spPr>
          <a:xfrm>
            <a:off x="1475798" y="2123092"/>
            <a:ext cx="423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https://t.me/joinchat/2T6yvFcokRQ3ZDQ0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3CACD7-BE13-4288-9F91-280A0A15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2" y="2017634"/>
            <a:ext cx="614573" cy="6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5A266DD-15B3-4190-BA79-440591D68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20" y="390631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19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hank you">
            <a:extLst>
              <a:ext uri="{FF2B5EF4-FFF2-40B4-BE49-F238E27FC236}">
                <a16:creationId xmlns:a16="http://schemas.microsoft.com/office/drawing/2014/main" id="{31CEE9E5-DC37-4B2D-AD1A-E53262DA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043516"/>
            <a:ext cx="10905066" cy="47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2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The History of Money - Young Academy">
            <a:extLst>
              <a:ext uri="{FF2B5EF4-FFF2-40B4-BE49-F238E27FC236}">
                <a16:creationId xmlns:a16="http://schemas.microsoft.com/office/drawing/2014/main" id="{6AF03224-6C5D-401A-99D7-9BDB794168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81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E585-93FF-4312-8FFA-59D603C8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kinds of money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47683-1FF4-4DBE-A823-ED9BE5CE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Commodity Money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18DD7D-BD61-445E-8990-3A4452F32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whose value comes from a commodity of which it is made!</a:t>
            </a:r>
          </a:p>
          <a:p>
            <a:endParaRPr lang="en-US" dirty="0"/>
          </a:p>
          <a:p>
            <a:r>
              <a:rPr lang="en-US" dirty="0"/>
              <a:t>Intrinsic value</a:t>
            </a:r>
          </a:p>
          <a:p>
            <a:pPr lvl="1"/>
            <a:r>
              <a:rPr lang="en-US" dirty="0"/>
              <a:t>Rare: hard to mine, or very difficult to acquire </a:t>
            </a:r>
          </a:p>
          <a:p>
            <a:pPr lvl="1"/>
            <a:endParaRPr lang="en-US" dirty="0"/>
          </a:p>
          <a:p>
            <a:r>
              <a:rPr lang="en-US" dirty="0"/>
              <a:t>Worth what people agree to pay!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Gold coins </a:t>
            </a:r>
          </a:p>
          <a:p>
            <a:pPr lvl="1"/>
            <a:r>
              <a:rPr lang="en-US" dirty="0"/>
              <a:t>Rare spices </a:t>
            </a:r>
          </a:p>
          <a:p>
            <a:pPr lvl="1"/>
            <a:r>
              <a:rPr lang="en-US" dirty="0"/>
              <a:t>Silk, Jade etc.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4C901D-D66E-419D-B439-627A537A8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Fiat Money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B8AA6-2559-4455-B3F1-B1AE05D8A7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created by Government through a legal degree </a:t>
            </a:r>
          </a:p>
          <a:p>
            <a:endParaRPr lang="en-US" dirty="0"/>
          </a:p>
          <a:p>
            <a:r>
              <a:rPr lang="en-US" dirty="0"/>
              <a:t>Zero intrinsic value</a:t>
            </a:r>
          </a:p>
          <a:p>
            <a:pPr lvl="1"/>
            <a:r>
              <a:rPr lang="en-US" dirty="0"/>
              <a:t>Gov. just prints it as needed</a:t>
            </a:r>
          </a:p>
          <a:p>
            <a:pPr lvl="1"/>
            <a:endParaRPr lang="en-US" dirty="0"/>
          </a:p>
          <a:p>
            <a:r>
              <a:rPr lang="en-US" dirty="0"/>
              <a:t>Worth what people believe its worth measured by the economic strength of the issuing country</a:t>
            </a:r>
          </a:p>
          <a:p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F66CFA2-9C6A-4DB9-8FFB-5F7D525C9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54" y="4849991"/>
            <a:ext cx="1954721" cy="20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SD Definition">
            <a:extLst>
              <a:ext uri="{FF2B5EF4-FFF2-40B4-BE49-F238E27FC236}">
                <a16:creationId xmlns:a16="http://schemas.microsoft.com/office/drawing/2014/main" id="{7E199F4E-F51A-47AE-8BE5-9C7D20878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15" y="0"/>
            <a:ext cx="3286786" cy="21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4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B0B8DCBA-FEED-46EF-A140-35B904015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59078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C0B93-5A01-4E7A-83F3-3D05932F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4928291" cy="1035781"/>
          </a:xfrm>
        </p:spPr>
        <p:txBody>
          <a:bodyPr anchor="ctr">
            <a:normAutofit/>
          </a:bodyPr>
          <a:lstStyle/>
          <a:p>
            <a:r>
              <a:rPr lang="en-US" sz="3300" dirty="0"/>
              <a:t>Commodity Money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42E-1112-41E5-BD58-40E6C084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4991629" cy="3677123"/>
          </a:xfrm>
        </p:spPr>
        <p:txBody>
          <a:bodyPr anchor="ctr">
            <a:normAutofit/>
          </a:bodyPr>
          <a:lstStyle/>
          <a:p>
            <a:r>
              <a:rPr lang="en-US" sz="1800" dirty="0"/>
              <a:t>Don’t necessarily have the means to buy Gold… </a:t>
            </a:r>
          </a:p>
          <a:p>
            <a:endParaRPr lang="en-US" sz="1800" dirty="0"/>
          </a:p>
          <a:p>
            <a:r>
              <a:rPr lang="en-US" sz="1800" dirty="0"/>
              <a:t>Can’t mine more Gold than what’s in the Ground </a:t>
            </a:r>
          </a:p>
          <a:p>
            <a:pPr lvl="1"/>
            <a:r>
              <a:rPr lang="en-US" sz="1800" dirty="0"/>
              <a:t>Estimated $400 million Gold produced per year and that’s it.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Can’t get more than what’s available!</a:t>
            </a:r>
          </a:p>
          <a:p>
            <a:pPr lvl="1"/>
            <a:r>
              <a:rPr lang="en-US" sz="2000" dirty="0"/>
              <a:t>Need more, pay more, a lot more…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1800" dirty="0"/>
              <a:t>Gold more valuable and expensive in hard times </a:t>
            </a:r>
          </a:p>
        </p:txBody>
      </p:sp>
      <p:pic>
        <p:nvPicPr>
          <p:cNvPr id="10242" name="Picture 2" descr="The 2020 Dunkirk 80th Anniversary Gold Quarter Sovereign - Hattons of London">
            <a:extLst>
              <a:ext uri="{FF2B5EF4-FFF2-40B4-BE49-F238E27FC236}">
                <a16:creationId xmlns:a16="http://schemas.microsoft.com/office/drawing/2014/main" id="{477C7D76-A42E-4376-8D1B-AF4CF2211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6" r="12167" b="-3"/>
          <a:stretch/>
        </p:blipFill>
        <p:spPr bwMode="auto">
          <a:xfrm>
            <a:off x="6788383" y="613147"/>
            <a:ext cx="4565417" cy="55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91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C0B93-5A01-4E7A-83F3-3D05932F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300" dirty="0"/>
              <a:t>Fiat Money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42E-1112-41E5-BD58-40E6C084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5095421" cy="373002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Printing too much money makes less valuable (inflation) </a:t>
            </a:r>
          </a:p>
          <a:p>
            <a:endParaRPr lang="en-US" sz="1800" dirty="0"/>
          </a:p>
          <a:p>
            <a:r>
              <a:rPr lang="en-US" sz="1800" dirty="0"/>
              <a:t>Not backed by anything else than public trust in the Government. Brexit &amp; GBP.... </a:t>
            </a:r>
          </a:p>
          <a:p>
            <a:endParaRPr lang="en-US" sz="2200" dirty="0"/>
          </a:p>
          <a:p>
            <a:r>
              <a:rPr lang="en-US" sz="2200" dirty="0"/>
              <a:t>Foreign Exchange Rates (Forex) swing widely during turmoil. Turkey &amp; Lira… </a:t>
            </a:r>
          </a:p>
          <a:p>
            <a:endParaRPr lang="en-US" sz="2200" dirty="0"/>
          </a:p>
          <a:p>
            <a:r>
              <a:rPr lang="en-US" sz="1800" b="1" dirty="0"/>
              <a:t>Cash a lot less valuable than Gold!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Merk Insights - Gold More Productive Than Cash?!">
            <a:extLst>
              <a:ext uri="{FF2B5EF4-FFF2-40B4-BE49-F238E27FC236}">
                <a16:creationId xmlns:a16="http://schemas.microsoft.com/office/drawing/2014/main" id="{33B7D7DB-D8E5-4C82-B4C1-86FFB7A79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6" b="-1"/>
          <a:stretch/>
        </p:blipFill>
        <p:spPr bwMode="auto">
          <a:xfrm>
            <a:off x="6930493" y="1412184"/>
            <a:ext cx="4223252" cy="409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79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290" name="Picture 2" descr="The Failure of Fiat Currencies - Gold Telegraph">
            <a:extLst>
              <a:ext uri="{FF2B5EF4-FFF2-40B4-BE49-F238E27FC236}">
                <a16:creationId xmlns:a16="http://schemas.microsoft.com/office/drawing/2014/main" id="{9D1C3989-8094-4D67-A6E9-3A12ED2C2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9590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Widescreen</PresentationFormat>
  <Paragraphs>135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hero-new</vt:lpstr>
      <vt:lpstr>Lucida Sans</vt:lpstr>
      <vt:lpstr>Office Theme</vt:lpstr>
      <vt:lpstr>Intro To Bitcoin</vt:lpstr>
      <vt:lpstr>Overview</vt:lpstr>
      <vt:lpstr>PowerPoint Presentation</vt:lpstr>
      <vt:lpstr>Evolution of Money</vt:lpstr>
      <vt:lpstr>PowerPoint Presentation</vt:lpstr>
      <vt:lpstr>Two kinds of money</vt:lpstr>
      <vt:lpstr>Commodity Money Problem</vt:lpstr>
      <vt:lpstr>Fiat Money Problem</vt:lpstr>
      <vt:lpstr>PowerPoint Presentation</vt:lpstr>
      <vt:lpstr>PowerPoint Presentation</vt:lpstr>
      <vt:lpstr>PowerPoint Presentation</vt:lpstr>
      <vt:lpstr>More Money, Less Value</vt:lpstr>
      <vt:lpstr>How Much More Money….</vt:lpstr>
      <vt:lpstr>…. 6 Trillion More $ in 2020!</vt:lpstr>
      <vt:lpstr>PowerPoint Presentation</vt:lpstr>
      <vt:lpstr>Summary </vt:lpstr>
      <vt:lpstr>PowerPoint Presentation</vt:lpstr>
      <vt:lpstr>Crypto Currencies</vt:lpstr>
      <vt:lpstr>PowerPoint Presentation</vt:lpstr>
      <vt:lpstr>PowerPoint Presentation</vt:lpstr>
      <vt:lpstr>PowerPoint Presentation</vt:lpstr>
      <vt:lpstr>PowerPoint Presentation</vt:lpstr>
      <vt:lpstr>Bitcoin: Commodity or Fiat Money?</vt:lpstr>
      <vt:lpstr>Bitcoin:</vt:lpstr>
      <vt:lpstr>PowerPoint Presentation</vt:lpstr>
      <vt:lpstr>PowerPoint Presentation</vt:lpstr>
      <vt:lpstr>PowerPoint Presentation</vt:lpstr>
      <vt:lpstr>ETH Commodity or Fiat Money?</vt:lpstr>
      <vt:lpstr>ETH:</vt:lpstr>
      <vt:lpstr>Why Crypto matter?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 &amp; A</vt:lpstr>
      <vt:lpstr>Next Events </vt:lpstr>
      <vt:lpstr>Community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2018-11-27T20:50:18Z</dcterms:created>
  <dcterms:modified xsi:type="dcterms:W3CDTF">2021-05-08T04:26:40Z</dcterms:modified>
</cp:coreProperties>
</file>